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63" r:id="rId2"/>
    <p:sldId id="349" r:id="rId3"/>
    <p:sldId id="356" r:id="rId4"/>
    <p:sldId id="357" r:id="rId5"/>
    <p:sldId id="358" r:id="rId6"/>
    <p:sldId id="359" r:id="rId7"/>
    <p:sldId id="360" r:id="rId8"/>
    <p:sldId id="364" r:id="rId9"/>
    <p:sldId id="365" r:id="rId10"/>
    <p:sldId id="363" r:id="rId11"/>
    <p:sldId id="368" r:id="rId12"/>
    <p:sldId id="366" r:id="rId13"/>
    <p:sldId id="367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0066"/>
    <a:srgbClr val="66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344" autoAdjust="0"/>
    <p:restoredTop sz="95232" autoAdjust="0"/>
  </p:normalViewPr>
  <p:slideViewPr>
    <p:cSldViewPr>
      <p:cViewPr varScale="1">
        <p:scale>
          <a:sx n="68" d="100"/>
          <a:sy n="68" d="100"/>
        </p:scale>
        <p:origin x="1536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354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AA8851-A511-4E2B-BBAD-FE6D3DD7F6E7}" type="datetimeFigureOut">
              <a:rPr lang="en-GB" smtClean="0">
                <a:solidFill>
                  <a:prstClr val="black">
                    <a:lumMod val="65000"/>
                    <a:lumOff val="35000"/>
                  </a:prstClr>
                </a:solidFill>
              </a:rPr>
              <a:pPr/>
              <a:t>01/03/2023</a:t>
            </a:fld>
            <a:endParaRPr lang="en-GB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4841098-207C-45C8-A336-9A2E42F502CC}" type="slidenum">
              <a:rPr lang="en-GB" smtClean="0">
                <a:solidFill>
                  <a:prstClr val="black">
                    <a:lumMod val="65000"/>
                    <a:lumOff val="3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GB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35024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AA8851-A511-4E2B-BBAD-FE6D3DD7F6E7}" type="datetimeFigureOut">
              <a:rPr lang="en-GB" smtClean="0">
                <a:solidFill>
                  <a:prstClr val="black">
                    <a:lumMod val="65000"/>
                    <a:lumOff val="35000"/>
                  </a:prstClr>
                </a:solidFill>
              </a:rPr>
              <a:pPr/>
              <a:t>01/03/2023</a:t>
            </a:fld>
            <a:endParaRPr lang="en-GB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841098-207C-45C8-A336-9A2E42F502CC}" type="slidenum">
              <a:rPr lang="en-GB" smtClean="0">
                <a:solidFill>
                  <a:prstClr val="black">
                    <a:lumMod val="65000"/>
                    <a:lumOff val="3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921863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AA8851-A511-4E2B-BBAD-FE6D3DD7F6E7}" type="datetimeFigureOut">
              <a:rPr lang="en-GB" smtClean="0">
                <a:solidFill>
                  <a:prstClr val="black">
                    <a:lumMod val="65000"/>
                    <a:lumOff val="35000"/>
                  </a:prstClr>
                </a:solidFill>
              </a:rPr>
              <a:pPr/>
              <a:t>01/03/2023</a:t>
            </a:fld>
            <a:endParaRPr lang="en-GB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841098-207C-45C8-A336-9A2E42F502CC}" type="slidenum">
              <a:rPr lang="en-GB" smtClean="0">
                <a:solidFill>
                  <a:prstClr val="black">
                    <a:lumMod val="65000"/>
                    <a:lumOff val="3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85615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AA8851-A511-4E2B-BBAD-FE6D3DD7F6E7}" type="datetimeFigureOut">
              <a:rPr lang="en-GB" smtClean="0">
                <a:solidFill>
                  <a:prstClr val="black">
                    <a:lumMod val="65000"/>
                    <a:lumOff val="35000"/>
                  </a:prstClr>
                </a:solidFill>
              </a:rPr>
              <a:pPr/>
              <a:t>01/03/2023</a:t>
            </a:fld>
            <a:endParaRPr lang="en-GB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841098-207C-45C8-A336-9A2E42F502CC}" type="slidenum">
              <a:rPr lang="en-GB" smtClean="0">
                <a:solidFill>
                  <a:prstClr val="black">
                    <a:lumMod val="65000"/>
                    <a:lumOff val="3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26138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AA8851-A511-4E2B-BBAD-FE6D3DD7F6E7}" type="datetimeFigureOut">
              <a:rPr lang="en-GB" smtClean="0">
                <a:solidFill>
                  <a:prstClr val="black">
                    <a:lumMod val="65000"/>
                    <a:lumOff val="35000"/>
                  </a:prstClr>
                </a:solidFill>
              </a:rPr>
              <a:pPr/>
              <a:t>01/03/2023</a:t>
            </a:fld>
            <a:endParaRPr lang="en-GB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841098-207C-45C8-A336-9A2E42F502CC}" type="slidenum">
              <a:rPr lang="en-GB" smtClean="0">
                <a:solidFill>
                  <a:prstClr val="black">
                    <a:lumMod val="65000"/>
                    <a:lumOff val="3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>
            <a:off x="4296728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819964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AA8851-A511-4E2B-BBAD-FE6D3DD7F6E7}" type="datetimeFigureOut">
              <a:rPr lang="en-GB" smtClean="0">
                <a:solidFill>
                  <a:prstClr val="black">
                    <a:lumMod val="65000"/>
                    <a:lumOff val="35000"/>
                  </a:prstClr>
                </a:solidFill>
              </a:rPr>
              <a:pPr/>
              <a:t>01/03/2023</a:t>
            </a:fld>
            <a:endParaRPr lang="en-GB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841098-207C-45C8-A336-9A2E42F502CC}" type="slidenum">
              <a:rPr lang="en-GB" smtClean="0">
                <a:solidFill>
                  <a:prstClr val="black">
                    <a:lumMod val="65000"/>
                    <a:lumOff val="3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2922804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AA8851-A511-4E2B-BBAD-FE6D3DD7F6E7}" type="datetimeFigureOut">
              <a:rPr lang="en-GB" smtClean="0">
                <a:solidFill>
                  <a:prstClr val="black">
                    <a:lumMod val="65000"/>
                    <a:lumOff val="35000"/>
                  </a:prstClr>
                </a:solidFill>
              </a:rPr>
              <a:pPr/>
              <a:t>01/03/2023</a:t>
            </a:fld>
            <a:endParaRPr lang="en-GB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841098-207C-45C8-A336-9A2E42F502CC}" type="slidenum">
              <a:rPr lang="en-GB" smtClean="0">
                <a:solidFill>
                  <a:prstClr val="black">
                    <a:lumMod val="65000"/>
                    <a:lumOff val="3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51958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AA8851-A511-4E2B-BBAD-FE6D3DD7F6E7}" type="datetimeFigureOut">
              <a:rPr lang="en-GB" smtClean="0">
                <a:solidFill>
                  <a:prstClr val="black">
                    <a:lumMod val="65000"/>
                    <a:lumOff val="35000"/>
                  </a:prstClr>
                </a:solidFill>
              </a:rPr>
              <a:pPr/>
              <a:t>01/03/2023</a:t>
            </a:fld>
            <a:endParaRPr lang="en-GB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841098-207C-45C8-A336-9A2E42F502CC}" type="slidenum">
              <a:rPr lang="en-GB" smtClean="0">
                <a:solidFill>
                  <a:prstClr val="black">
                    <a:lumMod val="65000"/>
                    <a:lumOff val="3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624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AA8851-A511-4E2B-BBAD-FE6D3DD7F6E7}" type="datetimeFigureOut">
              <a:rPr lang="en-GB" smtClean="0">
                <a:solidFill>
                  <a:prstClr val="black">
                    <a:lumMod val="65000"/>
                    <a:lumOff val="35000"/>
                  </a:prstClr>
                </a:solidFill>
              </a:rPr>
              <a:pPr/>
              <a:t>01/03/2023</a:t>
            </a:fld>
            <a:endParaRPr lang="en-GB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841098-207C-45C8-A336-9A2E42F502CC}" type="slidenum">
              <a:rPr lang="en-GB" smtClean="0">
                <a:solidFill>
                  <a:prstClr val="black">
                    <a:lumMod val="65000"/>
                    <a:lumOff val="3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03896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AA8851-A511-4E2B-BBAD-FE6D3DD7F6E7}" type="datetimeFigureOut">
              <a:rPr lang="en-GB" smtClean="0">
                <a:solidFill>
                  <a:prstClr val="black">
                    <a:lumMod val="65000"/>
                    <a:lumOff val="35000"/>
                  </a:prstClr>
                </a:solidFill>
              </a:rPr>
              <a:pPr/>
              <a:t>01/03/2023</a:t>
            </a:fld>
            <a:endParaRPr lang="en-GB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841098-207C-45C8-A336-9A2E42F502CC}" type="slidenum">
              <a:rPr lang="en-GB" smtClean="0">
                <a:solidFill>
                  <a:prstClr val="black">
                    <a:lumMod val="65000"/>
                    <a:lumOff val="3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206000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AA8851-A511-4E2B-BBAD-FE6D3DD7F6E7}" type="datetimeFigureOut">
              <a:rPr lang="en-GB" smtClean="0">
                <a:solidFill>
                  <a:prstClr val="black">
                    <a:lumMod val="65000"/>
                    <a:lumOff val="35000"/>
                  </a:prstClr>
                </a:solidFill>
              </a:rPr>
              <a:pPr/>
              <a:t>01/03/2023</a:t>
            </a:fld>
            <a:endParaRPr lang="en-GB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841098-207C-45C8-A336-9A2E42F502CC}" type="slidenum">
              <a:rPr lang="en-GB" smtClean="0">
                <a:solidFill>
                  <a:prstClr val="black">
                    <a:lumMod val="65000"/>
                    <a:lumOff val="3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29691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77AA8851-A511-4E2B-BBAD-FE6D3DD7F6E7}" type="datetimeFigureOut">
              <a:rPr lang="en-GB" smtClean="0">
                <a:solidFill>
                  <a:prstClr val="black">
                    <a:lumMod val="65000"/>
                    <a:lumOff val="35000"/>
                  </a:prstClr>
                </a:solidFill>
              </a:rPr>
              <a:pPr/>
              <a:t>01/03/2023</a:t>
            </a:fld>
            <a:endParaRPr lang="en-GB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165" y="6356350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endParaRPr lang="en-GB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44841098-207C-45C8-A336-9A2E42F502CC}" type="slidenum">
              <a:rPr lang="en-GB" smtClean="0">
                <a:solidFill>
                  <a:prstClr val="black">
                    <a:lumMod val="65000"/>
                    <a:lumOff val="3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8457760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19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314840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44016" y="4267200"/>
            <a:ext cx="7772400" cy="685801"/>
          </a:xfrm>
        </p:spPr>
        <p:txBody>
          <a:bodyPr/>
          <a:lstStyle/>
          <a:p>
            <a:pPr algn="l"/>
            <a:r>
              <a:rPr lang="x-none" sz="3600" b="1" dirty="0"/>
              <a:t>Predmet: </a:t>
            </a:r>
            <a:r>
              <a:rPr lang="en-GB" sz="3600" dirty="0" err="1"/>
              <a:t>Tehni</a:t>
            </a:r>
            <a:r>
              <a:rPr lang="x-none" sz="3600" dirty="0"/>
              <a:t>čki materijali</a:t>
            </a:r>
            <a:br>
              <a:rPr lang="x-none" sz="3600" dirty="0"/>
            </a:br>
            <a:r>
              <a:rPr lang="en-US" sz="3600" b="1" dirty="0" err="1"/>
              <a:t>Vezbe</a:t>
            </a:r>
            <a:r>
              <a:rPr lang="en-US" sz="3600" b="1" dirty="0"/>
              <a:t> 1</a:t>
            </a:r>
            <a:r>
              <a:rPr lang="x-none" sz="3600" b="1" dirty="0"/>
              <a:t>: </a:t>
            </a:r>
            <a:r>
              <a:rPr lang="en-US" sz="3600" dirty="0" err="1">
                <a:effectLst/>
              </a:rPr>
              <a:t>Dimenziona</a:t>
            </a:r>
            <a:r>
              <a:rPr lang="en-US" sz="3600" dirty="0">
                <a:effectLst/>
              </a:rPr>
              <a:t> </a:t>
            </a:r>
            <a:r>
              <a:rPr lang="en-US" sz="3600" dirty="0" err="1">
                <a:effectLst/>
              </a:rPr>
              <a:t>analiza</a:t>
            </a:r>
            <a:br>
              <a:rPr lang="x-none" sz="3600" dirty="0"/>
            </a:br>
            <a:br>
              <a:rPr lang="x-none" sz="3600" dirty="0"/>
            </a:br>
            <a:br>
              <a:rPr lang="x-none" sz="3600" dirty="0"/>
            </a:br>
            <a:r>
              <a:rPr lang="x-none" sz="3200" b="1" dirty="0"/>
              <a:t>Profesor:</a:t>
            </a:r>
            <a:r>
              <a:rPr lang="x-none" sz="3200" dirty="0"/>
              <a:t>  Milan Protić</a:t>
            </a:r>
            <a:br>
              <a:rPr lang="en-GB" sz="3200" dirty="0"/>
            </a:br>
            <a:r>
              <a:rPr lang="x-none" sz="3200" b="1" dirty="0"/>
              <a:t>Asistent:  </a:t>
            </a:r>
            <a:r>
              <a:rPr lang="x-none" sz="3200" dirty="0"/>
              <a:t>Milena </a:t>
            </a:r>
            <a:r>
              <a:rPr lang="sr-Latn-RS" sz="3200" dirty="0"/>
              <a:t>Mančić</a:t>
            </a:r>
            <a:br>
              <a:rPr lang="sr-Latn-RS" sz="3200" dirty="0"/>
            </a:br>
            <a:r>
              <a:rPr lang="sr-Latn-RS" sz="3200" dirty="0"/>
              <a:t>                  Miljan Cvetković</a:t>
            </a:r>
            <a:endParaRPr lang="en-GB" sz="3200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2280" y="205183"/>
            <a:ext cx="1224136" cy="12241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604563" y="340197"/>
            <a:ext cx="568863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x-none" sz="2800" dirty="0">
                <a:solidFill>
                  <a:srgbClr val="2F5897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</a:rPr>
              <a:t>Univerzitet u Nišu</a:t>
            </a:r>
          </a:p>
          <a:p>
            <a:r>
              <a:rPr lang="x-none" sz="2800" dirty="0">
                <a:solidFill>
                  <a:srgbClr val="2F5897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</a:rPr>
              <a:t>Fakultet zaštite na radu u Nišu</a:t>
            </a:r>
            <a:endParaRPr lang="en-GB" sz="2800" dirty="0">
              <a:solidFill>
                <a:srgbClr val="2F5897"/>
              </a:solidFill>
              <a:effectLst>
                <a:outerShdw blurRad="63500" dist="38100" dir="5400000" algn="t" rotWithShape="0">
                  <a:prstClr val="black">
                    <a:alpha val="25000"/>
                  </a:prstClr>
                </a:outerShdw>
              </a:effectLst>
            </a:endParaRPr>
          </a:p>
        </p:txBody>
      </p:sp>
      <p:sp>
        <p:nvSpPr>
          <p:cNvPr id="6" name="Subtitle 2"/>
          <p:cNvSpPr txBox="1">
            <a:spLocks/>
          </p:cNvSpPr>
          <p:nvPr/>
        </p:nvSpPr>
        <p:spPr>
          <a:xfrm>
            <a:off x="511191" y="5638800"/>
            <a:ext cx="6400800" cy="6169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Courier New" pitchFamily="49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j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j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Courier New" pitchFamily="49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j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j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Courier New" pitchFamily="49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j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j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Courier New" pitchFamily="49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j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j-lt"/>
                <a:ea typeface="+mn-ea"/>
                <a:cs typeface="+mn-cs"/>
              </a:defRPr>
            </a:lvl9pPr>
          </a:lstStyle>
          <a:p>
            <a:pPr marL="182880" algn="l">
              <a:spcBef>
                <a:spcPct val="0"/>
              </a:spcBef>
            </a:pPr>
            <a:r>
              <a:rPr lang="en-GB" sz="2800" b="1" dirty="0">
                <a:solidFill>
                  <a:srgbClr val="2F5897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Palatino Linotype"/>
              </a:rPr>
              <a:t>Ni</a:t>
            </a:r>
            <a:r>
              <a:rPr lang="x-none" sz="2800" b="1" dirty="0">
                <a:solidFill>
                  <a:srgbClr val="2F5897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Palatino Linotype"/>
              </a:rPr>
              <a:t>š, 20</a:t>
            </a:r>
            <a:r>
              <a:rPr lang="sr-Latn-RS" sz="2800" b="1" dirty="0">
                <a:solidFill>
                  <a:srgbClr val="2F5897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Palatino Linotype"/>
              </a:rPr>
              <a:t>23</a:t>
            </a:r>
            <a:endParaRPr lang="en-GB" sz="2800" b="1" dirty="0">
              <a:solidFill>
                <a:srgbClr val="2F5897"/>
              </a:solidFill>
              <a:effectLst>
                <a:outerShdw blurRad="63500" dist="38100" dir="5400000" algn="t" rotWithShape="0">
                  <a:prstClr val="black">
                    <a:alpha val="25000"/>
                  </a:prstClr>
                </a:outerShdw>
              </a:effectLst>
              <a:latin typeface="Palatino Linotype"/>
            </a:endParaRPr>
          </a:p>
        </p:txBody>
      </p:sp>
    </p:spTree>
    <p:extLst>
      <p:ext uri="{BB962C8B-B14F-4D97-AF65-F5344CB8AC3E}">
        <p14:creationId xmlns:p14="http://schemas.microsoft.com/office/powerpoint/2010/main" val="139792769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524000" y="304800"/>
          <a:ext cx="6096000" cy="6334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sr-Latn-CS" dirty="0"/>
                        <a:t>Prefiks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CS" dirty="0"/>
                        <a:t>Simbol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CS" dirty="0"/>
                        <a:t>Veličina prefiksa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r-Latn-CS" dirty="0"/>
                        <a:t>eksa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CS" dirty="0"/>
                        <a:t>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CS" dirty="0"/>
                        <a:t>10</a:t>
                      </a:r>
                      <a:r>
                        <a:rPr lang="sr-Latn-CS" baseline="30000" dirty="0"/>
                        <a:t>18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/>
                        <a:t>peta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r-Latn-CS" dirty="0"/>
                        <a:t>10</a:t>
                      </a:r>
                      <a:r>
                        <a:rPr lang="sr-Latn-CS" baseline="30000" dirty="0"/>
                        <a:t>15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01320">
                <a:tc>
                  <a:txBody>
                    <a:bodyPr/>
                    <a:lstStyle/>
                    <a:p>
                      <a:r>
                        <a:rPr lang="en-US" dirty="0" err="1"/>
                        <a:t>tera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r-Latn-CS" dirty="0"/>
                        <a:t>10</a:t>
                      </a:r>
                      <a:r>
                        <a:rPr lang="sr-Latn-CS" baseline="30000" dirty="0"/>
                        <a:t>12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/>
                        <a:t>giga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r-Latn-CS" dirty="0"/>
                        <a:t>10</a:t>
                      </a:r>
                      <a:r>
                        <a:rPr lang="sr-Latn-CS" baseline="30000" dirty="0"/>
                        <a:t>9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mega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r-Latn-CS" dirty="0"/>
                        <a:t>10</a:t>
                      </a:r>
                      <a:r>
                        <a:rPr lang="sr-Latn-CS" baseline="30000" dirty="0"/>
                        <a:t>6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kilo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r-Latn-CS" dirty="0"/>
                        <a:t>10</a:t>
                      </a:r>
                      <a:r>
                        <a:rPr lang="sr-Latn-CS" baseline="30000" dirty="0"/>
                        <a:t>3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/>
                        <a:t>hekta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r-Latn-CS" dirty="0"/>
                        <a:t>10</a:t>
                      </a:r>
                      <a:r>
                        <a:rPr lang="sr-Latn-CS" baseline="30000" dirty="0"/>
                        <a:t>2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/>
                        <a:t>deka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/>
                        <a:t>da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r-Latn-CS" dirty="0"/>
                        <a:t>10</a:t>
                      </a:r>
                      <a:r>
                        <a:rPr lang="sr-Latn-CS" baseline="30000" dirty="0"/>
                        <a:t>1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/>
                        <a:t>deci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r-Latn-CS" dirty="0"/>
                        <a:t>10</a:t>
                      </a:r>
                      <a:r>
                        <a:rPr lang="en-US" baseline="30000" dirty="0"/>
                        <a:t>-1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/>
                        <a:t>centi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r-Latn-CS" dirty="0"/>
                        <a:t>10</a:t>
                      </a:r>
                      <a:r>
                        <a:rPr lang="en-US" baseline="30000" dirty="0"/>
                        <a:t>-2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/>
                        <a:t>mili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m</a:t>
                      </a:r>
                      <a:r>
                        <a:rPr lang="en-US" baseline="0" dirty="0"/>
                        <a:t> </a:t>
                      </a:r>
                      <a:r>
                        <a:rPr lang="en-US" dirty="0"/>
                        <a:t>(</a:t>
                      </a:r>
                      <a:r>
                        <a:rPr lang="en-US" dirty="0" err="1"/>
                        <a:t>nije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metar</a:t>
                      </a:r>
                      <a:r>
                        <a:rPr lang="en-US" dirty="0"/>
                        <a:t>!)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r-Latn-CS" dirty="0"/>
                        <a:t>10</a:t>
                      </a:r>
                      <a:r>
                        <a:rPr lang="en-US" baseline="30000" dirty="0"/>
                        <a:t>-3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/>
                        <a:t>mikro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/>
                        <a:t>μ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r-Latn-CS" dirty="0"/>
                        <a:t>10</a:t>
                      </a:r>
                      <a:r>
                        <a:rPr lang="en-US" baseline="30000" dirty="0"/>
                        <a:t>-6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/>
                        <a:t>nano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r-Latn-CS" dirty="0"/>
                        <a:t>10</a:t>
                      </a:r>
                      <a:r>
                        <a:rPr lang="en-US" baseline="30000" dirty="0"/>
                        <a:t>-9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/>
                        <a:t>piko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r-Latn-CS" dirty="0"/>
                        <a:t>10</a:t>
                      </a:r>
                      <a:r>
                        <a:rPr lang="en-US" baseline="30000" dirty="0"/>
                        <a:t>-12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/>
                        <a:t>femto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r-Latn-CS" dirty="0"/>
                        <a:t>10</a:t>
                      </a:r>
                      <a:r>
                        <a:rPr lang="en-US" baseline="30000" dirty="0"/>
                        <a:t>-15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/>
                        <a:t>ato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r-Latn-CS" dirty="0"/>
                        <a:t>10</a:t>
                      </a:r>
                      <a:r>
                        <a:rPr lang="en-US" baseline="30000" dirty="0"/>
                        <a:t>-18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"/>
            <a:ext cx="8229600" cy="5897563"/>
          </a:xfrm>
        </p:spPr>
        <p:txBody>
          <a:bodyPr/>
          <a:lstStyle/>
          <a:p>
            <a:r>
              <a:rPr lang="sr-Latn-RS" dirty="0"/>
              <a:t>SI veličine koje se najčešće koriste: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sr-Latn-RS" dirty="0"/>
              <a:t>Dužina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sr-Latn-RS" dirty="0"/>
              <a:t>Zapremina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sr-Latn-RS" dirty="0"/>
              <a:t>Masa 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sr-Latn-RS" dirty="0"/>
              <a:t>Temperatura</a:t>
            </a:r>
          </a:p>
          <a:p>
            <a:pPr marL="457200" lvl="1" indent="0">
              <a:buNone/>
            </a:pPr>
            <a:r>
              <a:rPr lang="sr-Latn-RS" dirty="0"/>
              <a:t>Dužina- osnovna jedinica SI sistema je metar, često se koriste i cm, mm, nm.</a:t>
            </a:r>
          </a:p>
          <a:p>
            <a:pPr marL="457200" lvl="1" indent="0">
              <a:buNone/>
            </a:pPr>
            <a:r>
              <a:rPr lang="sr-Latn-RS" dirty="0"/>
              <a:t>Zapremina- jedinica m</a:t>
            </a:r>
            <a:r>
              <a:rPr lang="sr-Latn-RS" baseline="30000" dirty="0"/>
              <a:t>3  </a:t>
            </a:r>
            <a:r>
              <a:rPr lang="sr-Latn-RS" dirty="0"/>
              <a:t>, često se koristi jedinica litar.</a:t>
            </a:r>
            <a:endParaRPr lang="sr-Latn-RS" baseline="30000" dirty="0"/>
          </a:p>
          <a:p>
            <a:pPr marL="457200" lvl="1" indent="0">
              <a:buNone/>
            </a:pPr>
            <a:r>
              <a:rPr lang="sr-Latn-RS" dirty="0"/>
              <a:t>Masa –osnovna jedinica kilogram, Jedina osnovna jedinica koja u svom ostatku sadrži prefiks (kilogram)</a:t>
            </a:r>
          </a:p>
          <a:p>
            <a:pPr marL="457200" lvl="1" indent="0">
              <a:buNone/>
            </a:pPr>
            <a:r>
              <a:rPr lang="sr-Latn-RS" dirty="0"/>
              <a:t>Temperatura-meri se termometrima. Oni su gradisani na stepene prema odgovarajućim skalama:</a:t>
            </a:r>
          </a:p>
          <a:p>
            <a:pPr marL="800100" lvl="1" indent="-342900">
              <a:buFont typeface="+mj-lt"/>
              <a:buAutoNum type="arabicPeriod"/>
            </a:pPr>
            <a:r>
              <a:rPr lang="sr-Latn-RS" dirty="0"/>
              <a:t>Farenhajt</a:t>
            </a:r>
          </a:p>
          <a:p>
            <a:pPr marL="800100" lvl="1" indent="-342900">
              <a:buFont typeface="+mj-lt"/>
              <a:buAutoNum type="arabicPeriod"/>
            </a:pPr>
            <a:r>
              <a:rPr lang="sr-Latn-RS" dirty="0"/>
              <a:t>Celzijus</a:t>
            </a:r>
          </a:p>
          <a:p>
            <a:pPr marL="800100" lvl="1" indent="-342900">
              <a:buFont typeface="+mj-lt"/>
              <a:buAutoNum type="arabicPeriod"/>
            </a:pPr>
            <a:r>
              <a:rPr lang="sr-Latn-RS" dirty="0"/>
              <a:t>Kelvin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/>
          <a:srcRect l="74376" t="39583" r="2784" b="36459"/>
          <a:stretch/>
        </p:blipFill>
        <p:spPr>
          <a:xfrm>
            <a:off x="4648200" y="3581400"/>
            <a:ext cx="2971800" cy="1752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406932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685800"/>
          </a:xfrm>
        </p:spPr>
        <p:txBody>
          <a:bodyPr/>
          <a:lstStyle/>
          <a:p>
            <a:r>
              <a:rPr lang="x-none" sz="3600" dirty="0"/>
              <a:t>Dimenziona analiza</a:t>
            </a:r>
            <a:endParaRPr lang="en-GB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105400"/>
          </a:xfrm>
        </p:spPr>
        <p:txBody>
          <a:bodyPr>
            <a:normAutofit/>
          </a:bodyPr>
          <a:lstStyle/>
          <a:p>
            <a:pPr algn="just"/>
            <a:r>
              <a:rPr lang="x-none" sz="2000" dirty="0">
                <a:solidFill>
                  <a:schemeClr val="tx2"/>
                </a:solidFill>
                <a:latin typeface="+mn-lt"/>
              </a:rPr>
              <a:t>Vrlo često se u praksi sreću problemi koji ne podrazumevaju rešavanje jna. već samo konvertovanje iz jedne jedinice na drugu</a:t>
            </a:r>
          </a:p>
          <a:p>
            <a:pPr algn="just"/>
            <a:r>
              <a:rPr lang="x-none" sz="2000" dirty="0">
                <a:solidFill>
                  <a:schemeClr val="tx2"/>
                </a:solidFill>
                <a:latin typeface="+mn-lt"/>
              </a:rPr>
              <a:t>Postupak konverzije se naziva dimenziona analiza (eng. factor – label method)</a:t>
            </a:r>
          </a:p>
          <a:p>
            <a:pPr algn="just"/>
            <a:r>
              <a:rPr lang="x-none" sz="2000" dirty="0">
                <a:solidFill>
                  <a:schemeClr val="tx2"/>
                </a:solidFill>
                <a:latin typeface="+mn-lt"/>
              </a:rPr>
              <a:t>Dimenziona analiza je u stvari postupak konverzije iz jedne jedinice na drugu</a:t>
            </a:r>
          </a:p>
          <a:p>
            <a:pPr algn="just"/>
            <a:r>
              <a:rPr lang="x-none" sz="2000" dirty="0">
                <a:solidFill>
                  <a:schemeClr val="tx2"/>
                </a:solidFill>
                <a:latin typeface="+mn-lt"/>
              </a:rPr>
              <a:t>Sprovodi se uvođenjem konverzionih faktora kojima se data jedinica prevodi u željenu</a:t>
            </a:r>
          </a:p>
          <a:p>
            <a:pPr algn="just"/>
            <a:endParaRPr lang="x-none" sz="2000" dirty="0">
              <a:solidFill>
                <a:schemeClr val="tx2"/>
              </a:solidFill>
              <a:latin typeface="+mn-lt"/>
            </a:endParaRPr>
          </a:p>
          <a:p>
            <a:pPr marL="0" indent="0" algn="just">
              <a:buNone/>
            </a:pPr>
            <a:r>
              <a:rPr lang="x-none" sz="2000" b="1" dirty="0">
                <a:solidFill>
                  <a:srgbClr val="FFC000"/>
                </a:solidFill>
                <a:latin typeface="+mn-lt"/>
              </a:rPr>
              <a:t>                        </a:t>
            </a:r>
            <a:r>
              <a:rPr lang="x-none" sz="20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data jedinica </a:t>
            </a:r>
            <a:r>
              <a:rPr lang="x-none" sz="2000" b="1" dirty="0">
                <a:solidFill>
                  <a:schemeClr val="tx2"/>
                </a:solidFill>
                <a:latin typeface="+mn-lt"/>
              </a:rPr>
              <a:t>x </a:t>
            </a:r>
            <a:r>
              <a:rPr lang="x-none" sz="2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konverzioni faktor </a:t>
            </a:r>
            <a:r>
              <a:rPr lang="x-none" sz="2000" b="1" dirty="0">
                <a:solidFill>
                  <a:schemeClr val="tx2"/>
                </a:solidFill>
                <a:latin typeface="+mn-lt"/>
              </a:rPr>
              <a:t>= </a:t>
            </a:r>
            <a:r>
              <a:rPr lang="x-none" sz="20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željena jedinica</a:t>
            </a:r>
          </a:p>
          <a:p>
            <a:pPr marL="0" indent="0" algn="just">
              <a:buNone/>
            </a:pPr>
            <a:endParaRPr lang="x-none" sz="2000" b="1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  <a:p>
            <a:pPr algn="just"/>
            <a:r>
              <a:rPr lang="x-none" sz="2000" dirty="0">
                <a:solidFill>
                  <a:schemeClr val="tx2"/>
                </a:solidFill>
                <a:latin typeface="+mn-lt"/>
              </a:rPr>
              <a:t>Osnovno pravilo dim. analize: Jedinice se ponašaju isto kao i brojevi</a:t>
            </a:r>
          </a:p>
          <a:p>
            <a:pPr algn="just"/>
            <a:r>
              <a:rPr lang="x-none" sz="2000" dirty="0">
                <a:solidFill>
                  <a:schemeClr val="tx2"/>
                </a:solidFill>
                <a:latin typeface="+mn-lt"/>
              </a:rPr>
              <a:t>Primer!</a:t>
            </a:r>
            <a:endParaRPr lang="en-GB" sz="2000" dirty="0">
              <a:solidFill>
                <a:schemeClr val="tx2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09872427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762000"/>
          </a:xfrm>
        </p:spPr>
        <p:txBody>
          <a:bodyPr/>
          <a:lstStyle/>
          <a:p>
            <a:r>
              <a:rPr lang="x-none" sz="4000" dirty="0"/>
              <a:t>Ekvivalencije ili jednakosti</a:t>
            </a:r>
            <a:endParaRPr lang="en-GB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906963"/>
          </a:xfrm>
        </p:spPr>
        <p:txBody>
          <a:bodyPr/>
          <a:lstStyle/>
          <a:p>
            <a:r>
              <a:rPr lang="x-none" dirty="0">
                <a:solidFill>
                  <a:schemeClr val="tx2"/>
                </a:solidFill>
                <a:latin typeface="+mn-lt"/>
              </a:rPr>
              <a:t>Do sada je bilo reči o konstrukciji konverzionih faktora koji su bukvalno jednakosti</a:t>
            </a:r>
          </a:p>
          <a:p>
            <a:r>
              <a:rPr lang="x-none" dirty="0">
                <a:solidFill>
                  <a:schemeClr val="tx2"/>
                </a:solidFill>
                <a:latin typeface="+mn-lt"/>
              </a:rPr>
              <a:t>Konverzioni faktroi se mogu izvesti i za slučaj kada izrazi pokazuju da je jedna stvar ekvivalentna sa drugom</a:t>
            </a:r>
          </a:p>
          <a:p>
            <a:r>
              <a:rPr lang="x-none" dirty="0">
                <a:solidFill>
                  <a:schemeClr val="tx2"/>
                </a:solidFill>
                <a:latin typeface="+mn-lt"/>
              </a:rPr>
              <a:t>Primeri!</a:t>
            </a:r>
            <a:endParaRPr lang="en-GB" dirty="0">
              <a:solidFill>
                <a:schemeClr val="tx2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0328009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72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81000"/>
            <a:ext cx="8229600" cy="609600"/>
          </a:xfrm>
        </p:spPr>
        <p:txBody>
          <a:bodyPr/>
          <a:lstStyle/>
          <a:p>
            <a:r>
              <a:rPr lang="sr-Latn-CS" sz="4000" dirty="0"/>
              <a:t>Opservacije</a:t>
            </a:r>
            <a:endParaRPr lang="en-US" sz="4000" dirty="0"/>
          </a:p>
        </p:txBody>
      </p:sp>
      <p:sp>
        <p:nvSpPr>
          <p:cNvPr id="1587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066801"/>
            <a:ext cx="8229600" cy="2286000"/>
          </a:xfrm>
        </p:spPr>
        <p:txBody>
          <a:bodyPr>
            <a:normAutofit/>
          </a:bodyPr>
          <a:lstStyle/>
          <a:p>
            <a:pPr algn="just"/>
            <a:r>
              <a:rPr lang="en-US" dirty="0">
                <a:solidFill>
                  <a:srgbClr val="2F5897"/>
                </a:solidFill>
                <a:latin typeface="Palatino Linotype"/>
              </a:rPr>
              <a:t>U </a:t>
            </a:r>
            <a:r>
              <a:rPr lang="en-US" dirty="0" err="1">
                <a:solidFill>
                  <a:srgbClr val="2F5897"/>
                </a:solidFill>
                <a:latin typeface="Palatino Linotype"/>
              </a:rPr>
              <a:t>nauci</a:t>
            </a:r>
            <a:r>
              <a:rPr lang="en-US" dirty="0">
                <a:solidFill>
                  <a:srgbClr val="2F5897"/>
                </a:solidFill>
                <a:latin typeface="Palatino Linotype"/>
              </a:rPr>
              <a:t> se </a:t>
            </a:r>
            <a:r>
              <a:rPr lang="en-US" dirty="0" err="1">
                <a:solidFill>
                  <a:srgbClr val="2F5897"/>
                </a:solidFill>
                <a:latin typeface="Palatino Linotype"/>
              </a:rPr>
              <a:t>rade</a:t>
            </a:r>
            <a:r>
              <a:rPr lang="en-US" dirty="0">
                <a:solidFill>
                  <a:srgbClr val="2F5897"/>
                </a:solidFill>
                <a:latin typeface="Palatino Linotype"/>
              </a:rPr>
              <a:t> </a:t>
            </a:r>
            <a:r>
              <a:rPr lang="en-US" dirty="0" err="1">
                <a:solidFill>
                  <a:srgbClr val="2F5897"/>
                </a:solidFill>
                <a:latin typeface="Palatino Linotype"/>
              </a:rPr>
              <a:t>ispitivanja</a:t>
            </a:r>
            <a:r>
              <a:rPr lang="en-US" dirty="0">
                <a:solidFill>
                  <a:srgbClr val="2F5897"/>
                </a:solidFill>
                <a:latin typeface="Palatino Linotype"/>
              </a:rPr>
              <a:t> </a:t>
            </a:r>
            <a:r>
              <a:rPr lang="en-US" dirty="0" err="1">
                <a:solidFill>
                  <a:srgbClr val="2F5897"/>
                </a:solidFill>
                <a:latin typeface="Palatino Linotype"/>
              </a:rPr>
              <a:t>i</a:t>
            </a:r>
            <a:r>
              <a:rPr lang="en-US" dirty="0">
                <a:solidFill>
                  <a:srgbClr val="2F5897"/>
                </a:solidFill>
                <a:latin typeface="Palatino Linotype"/>
              </a:rPr>
              <a:t> </a:t>
            </a:r>
            <a:r>
              <a:rPr lang="en-US" dirty="0" err="1">
                <a:solidFill>
                  <a:srgbClr val="2F5897"/>
                </a:solidFill>
                <a:latin typeface="Palatino Linotype"/>
              </a:rPr>
              <a:t>istra</a:t>
            </a:r>
            <a:r>
              <a:rPr lang="sr-Latn-CS" dirty="0">
                <a:solidFill>
                  <a:srgbClr val="2F5897"/>
                </a:solidFill>
                <a:latin typeface="Palatino Linotype"/>
              </a:rPr>
              <a:t>živanja</a:t>
            </a:r>
          </a:p>
          <a:p>
            <a:pPr marL="342900" lvl="1" indent="-342900" algn="just">
              <a:buFont typeface="Arial" pitchFamily="34" charset="0"/>
              <a:buChar char="•"/>
            </a:pPr>
            <a:r>
              <a:rPr lang="sr-Latn-CS" sz="2400" dirty="0">
                <a:solidFill>
                  <a:srgbClr val="2F5897"/>
                </a:solidFill>
                <a:latin typeface="Palatino Linotype"/>
              </a:rPr>
              <a:t>Kao rezultat ispitivanja pod kontrolisanim uslovima nastaju </a:t>
            </a:r>
            <a:r>
              <a:rPr lang="sr-Latn-CS" sz="2400" b="1" dirty="0">
                <a:solidFill>
                  <a:srgbClr val="2F5897"/>
                </a:solidFill>
                <a:latin typeface="Palatino Linotype"/>
              </a:rPr>
              <a:t>opservacije</a:t>
            </a:r>
          </a:p>
          <a:p>
            <a:pPr marL="342900" lvl="1" indent="-342900" algn="just">
              <a:buFont typeface="Arial" pitchFamily="34" charset="0"/>
              <a:buChar char="•"/>
            </a:pPr>
            <a:r>
              <a:rPr lang="sr-Latn-CS" sz="2400" dirty="0">
                <a:solidFill>
                  <a:srgbClr val="2F5897"/>
                </a:solidFill>
                <a:latin typeface="Palatino Linotype"/>
              </a:rPr>
              <a:t>Opservacije su tvrdnje koje kvalitativno i</a:t>
            </a:r>
            <a:r>
              <a:rPr lang="en-US" sz="2400" dirty="0">
                <a:solidFill>
                  <a:srgbClr val="2F5897"/>
                </a:solidFill>
                <a:latin typeface="Palatino Linotype"/>
              </a:rPr>
              <a:t>/</a:t>
            </a:r>
            <a:r>
              <a:rPr lang="en-US" sz="2400" dirty="0" err="1">
                <a:solidFill>
                  <a:srgbClr val="2F5897"/>
                </a:solidFill>
                <a:latin typeface="Palatino Linotype"/>
              </a:rPr>
              <a:t>ili</a:t>
            </a:r>
            <a:r>
              <a:rPr lang="en-US" sz="2400" dirty="0">
                <a:solidFill>
                  <a:srgbClr val="2F5897"/>
                </a:solidFill>
                <a:latin typeface="Palatino Linotype"/>
              </a:rPr>
              <a:t> </a:t>
            </a:r>
            <a:r>
              <a:rPr lang="sr-Latn-CS" sz="2400" dirty="0">
                <a:solidFill>
                  <a:srgbClr val="2F5897"/>
                </a:solidFill>
                <a:latin typeface="Palatino Linotype"/>
              </a:rPr>
              <a:t> kvantitativno </a:t>
            </a:r>
            <a:r>
              <a:rPr lang="en-US" sz="2400" dirty="0" err="1">
                <a:solidFill>
                  <a:srgbClr val="2F5897"/>
                </a:solidFill>
                <a:latin typeface="Palatino Linotype"/>
              </a:rPr>
              <a:t>opisuju</a:t>
            </a:r>
            <a:r>
              <a:rPr lang="en-US" sz="2400" dirty="0">
                <a:solidFill>
                  <a:srgbClr val="2F5897"/>
                </a:solidFill>
                <a:latin typeface="Palatino Linotype"/>
              </a:rPr>
              <a:t> </a:t>
            </a:r>
            <a:r>
              <a:rPr lang="sr-Latn-CS" sz="2400" dirty="0">
                <a:solidFill>
                  <a:srgbClr val="2F5897"/>
                </a:solidFill>
                <a:latin typeface="Palatino Linotype"/>
              </a:rPr>
              <a:t>zapažanja</a:t>
            </a:r>
          </a:p>
          <a:p>
            <a:pPr marL="342900" lvl="1" indent="-342900" algn="just">
              <a:buNone/>
            </a:pPr>
            <a:endParaRPr lang="sr-Latn-CS" sz="2400" dirty="0">
              <a:solidFill>
                <a:srgbClr val="2F5897"/>
              </a:solidFill>
              <a:latin typeface="Palatino Linotype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352800" y="3733800"/>
            <a:ext cx="1905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CS" sz="2400" b="1" dirty="0">
                <a:solidFill>
                  <a:schemeClr val="tx2"/>
                </a:solidFill>
              </a:rPr>
              <a:t>Opservacije</a:t>
            </a:r>
            <a:endParaRPr lang="en-US" sz="2400" b="1" dirty="0">
              <a:solidFill>
                <a:schemeClr val="tx2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905000" y="4495800"/>
            <a:ext cx="2133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CS" sz="2400" b="1" dirty="0">
                <a:solidFill>
                  <a:schemeClr val="tx2"/>
                </a:solidFill>
              </a:rPr>
              <a:t>Kvalitativne</a:t>
            </a:r>
            <a:endParaRPr lang="en-US" sz="2400" b="1" dirty="0">
              <a:solidFill>
                <a:schemeClr val="tx2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800600" y="4495800"/>
            <a:ext cx="2133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CS" sz="2400" b="1" dirty="0">
                <a:solidFill>
                  <a:schemeClr val="tx2"/>
                </a:solidFill>
              </a:rPr>
              <a:t>Kvantitativne</a:t>
            </a:r>
            <a:endParaRPr lang="en-US" sz="2400" b="1" dirty="0">
              <a:solidFill>
                <a:schemeClr val="tx2"/>
              </a:solidFill>
            </a:endParaRPr>
          </a:p>
        </p:txBody>
      </p:sp>
      <p:cxnSp>
        <p:nvCxnSpPr>
          <p:cNvPr id="11" name="Straight Arrow Connector 10"/>
          <p:cNvCxnSpPr/>
          <p:nvPr/>
        </p:nvCxnSpPr>
        <p:spPr>
          <a:xfrm rot="10800000" flipV="1">
            <a:off x="3505200" y="4191000"/>
            <a:ext cx="609600" cy="381000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>
            <a:off x="4419600" y="4191000"/>
            <a:ext cx="762000" cy="304800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977981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609600"/>
          </a:xfrm>
        </p:spPr>
        <p:txBody>
          <a:bodyPr/>
          <a:lstStyle/>
          <a:p>
            <a:r>
              <a:rPr lang="sr-Latn-CS" sz="4000" dirty="0"/>
              <a:t>Kvantitativne opservacije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295400"/>
            <a:ext cx="8763000" cy="4830763"/>
          </a:xfrm>
        </p:spPr>
        <p:txBody>
          <a:bodyPr/>
          <a:lstStyle/>
          <a:p>
            <a:r>
              <a:rPr lang="sr-Latn-CS" dirty="0">
                <a:solidFill>
                  <a:schemeClr val="tx2"/>
                </a:solidFill>
                <a:latin typeface="+mn-lt"/>
              </a:rPr>
              <a:t>Kvantitativne opservacije u stvari predstavljaju rezultate merenja neke </a:t>
            </a:r>
            <a:r>
              <a:rPr lang="sr-Latn-CS" b="1" dirty="0">
                <a:solidFill>
                  <a:schemeClr val="tx2"/>
                </a:solidFill>
                <a:latin typeface="+mn-lt"/>
              </a:rPr>
              <a:t>veličine</a:t>
            </a:r>
            <a:r>
              <a:rPr lang="sr-Latn-CS" dirty="0">
                <a:solidFill>
                  <a:schemeClr val="tx2"/>
                </a:solidFill>
                <a:latin typeface="+mn-lt"/>
              </a:rPr>
              <a:t>. Izlaz su </a:t>
            </a:r>
            <a:r>
              <a:rPr lang="sr-Latn-CS" b="1" dirty="0">
                <a:solidFill>
                  <a:schemeClr val="tx2"/>
                </a:solidFill>
                <a:latin typeface="+mn-lt"/>
              </a:rPr>
              <a:t>podaci </a:t>
            </a:r>
            <a:r>
              <a:rPr lang="sr-Latn-CS" dirty="0">
                <a:solidFill>
                  <a:schemeClr val="tx2"/>
                </a:solidFill>
                <a:latin typeface="+mn-lt"/>
              </a:rPr>
              <a:t> (eng. </a:t>
            </a:r>
            <a:r>
              <a:rPr lang="en-US" dirty="0">
                <a:solidFill>
                  <a:schemeClr val="tx2"/>
                </a:solidFill>
                <a:latin typeface="+mn-lt"/>
              </a:rPr>
              <a:t>m</a:t>
            </a:r>
            <a:r>
              <a:rPr lang="sr-Latn-CS" dirty="0">
                <a:solidFill>
                  <a:schemeClr val="tx2"/>
                </a:solidFill>
                <a:latin typeface="+mn-lt"/>
              </a:rPr>
              <a:t>easurements</a:t>
            </a:r>
            <a:r>
              <a:rPr lang="en-US" dirty="0">
                <a:solidFill>
                  <a:schemeClr val="tx2"/>
                </a:solidFill>
                <a:latin typeface="+mn-lt"/>
              </a:rPr>
              <a:t>)</a:t>
            </a:r>
          </a:p>
          <a:p>
            <a:r>
              <a:rPr lang="en-US" dirty="0" err="1">
                <a:solidFill>
                  <a:schemeClr val="tx2"/>
                </a:solidFill>
                <a:latin typeface="+mn-lt"/>
              </a:rPr>
              <a:t>Merenja</a:t>
            </a:r>
            <a:r>
              <a:rPr lang="en-US" dirty="0">
                <a:solidFill>
                  <a:schemeClr val="tx2"/>
                </a:solidFill>
                <a:latin typeface="+mn-lt"/>
              </a:rPr>
              <a:t> se </a:t>
            </a:r>
            <a:r>
              <a:rPr lang="en-US" dirty="0" err="1">
                <a:solidFill>
                  <a:schemeClr val="tx2"/>
                </a:solidFill>
                <a:latin typeface="+mn-lt"/>
              </a:rPr>
              <a:t>iskazuju</a:t>
            </a:r>
            <a:r>
              <a:rPr lang="en-US" dirty="0">
                <a:solidFill>
                  <a:schemeClr val="tx2"/>
                </a:solidFill>
                <a:latin typeface="+mn-lt"/>
              </a:rPr>
              <a:t> </a:t>
            </a:r>
            <a:r>
              <a:rPr lang="en-US" dirty="0" err="1">
                <a:solidFill>
                  <a:schemeClr val="tx2"/>
                </a:solidFill>
                <a:latin typeface="+mn-lt"/>
              </a:rPr>
              <a:t>kao</a:t>
            </a:r>
            <a:r>
              <a:rPr lang="en-US" dirty="0">
                <a:solidFill>
                  <a:schemeClr val="tx2"/>
                </a:solidFill>
                <a:latin typeface="+mn-lt"/>
              </a:rPr>
              <a:t> </a:t>
            </a:r>
            <a:r>
              <a:rPr lang="en-US" dirty="0" err="1">
                <a:solidFill>
                  <a:schemeClr val="tx2"/>
                </a:solidFill>
                <a:latin typeface="+mn-lt"/>
              </a:rPr>
              <a:t>brojevi</a:t>
            </a:r>
            <a:r>
              <a:rPr lang="en-US" dirty="0">
                <a:solidFill>
                  <a:schemeClr val="tx2"/>
                </a:solidFill>
                <a:latin typeface="+mn-lt"/>
              </a:rPr>
              <a:t> </a:t>
            </a:r>
            <a:r>
              <a:rPr lang="en-US" dirty="0" err="1">
                <a:solidFill>
                  <a:schemeClr val="tx2"/>
                </a:solidFill>
                <a:latin typeface="+mn-lt"/>
              </a:rPr>
              <a:t>ali</a:t>
            </a:r>
            <a:r>
              <a:rPr lang="en-US" dirty="0">
                <a:solidFill>
                  <a:schemeClr val="tx2"/>
                </a:solidFill>
                <a:latin typeface="+mn-lt"/>
              </a:rPr>
              <a:t> se </a:t>
            </a:r>
            <a:r>
              <a:rPr lang="en-US" dirty="0" err="1">
                <a:solidFill>
                  <a:schemeClr val="tx2"/>
                </a:solidFill>
                <a:latin typeface="+mn-lt"/>
              </a:rPr>
              <a:t>razlikuju</a:t>
            </a:r>
            <a:r>
              <a:rPr lang="en-US" dirty="0">
                <a:solidFill>
                  <a:schemeClr val="tx2"/>
                </a:solidFill>
                <a:latin typeface="+mn-lt"/>
              </a:rPr>
              <a:t> </a:t>
            </a:r>
            <a:r>
              <a:rPr lang="en-US" dirty="0" err="1">
                <a:solidFill>
                  <a:schemeClr val="tx2"/>
                </a:solidFill>
                <a:latin typeface="+mn-lt"/>
              </a:rPr>
              <a:t>od</a:t>
            </a:r>
            <a:r>
              <a:rPr lang="en-US" dirty="0">
                <a:solidFill>
                  <a:schemeClr val="tx2"/>
                </a:solidFill>
                <a:latin typeface="+mn-lt"/>
              </a:rPr>
              <a:t> </a:t>
            </a:r>
            <a:r>
              <a:rPr lang="en-US" dirty="0" err="1">
                <a:solidFill>
                  <a:schemeClr val="tx2"/>
                </a:solidFill>
                <a:latin typeface="+mn-lt"/>
              </a:rPr>
              <a:t>brojeva</a:t>
            </a:r>
            <a:r>
              <a:rPr lang="en-US" dirty="0">
                <a:solidFill>
                  <a:schemeClr val="tx2"/>
                </a:solidFill>
                <a:latin typeface="+mn-lt"/>
              </a:rPr>
              <a:t> u </a:t>
            </a:r>
            <a:r>
              <a:rPr lang="en-US" dirty="0" err="1">
                <a:solidFill>
                  <a:schemeClr val="tx2"/>
                </a:solidFill>
                <a:latin typeface="+mn-lt"/>
              </a:rPr>
              <a:t>klasi</a:t>
            </a:r>
            <a:r>
              <a:rPr lang="sr-Latn-CS" dirty="0">
                <a:solidFill>
                  <a:schemeClr val="tx2"/>
                </a:solidFill>
                <a:latin typeface="+mn-lt"/>
              </a:rPr>
              <a:t>čnom matematičkom smislu</a:t>
            </a:r>
            <a:r>
              <a:rPr lang="en-US" dirty="0">
                <a:solidFill>
                  <a:schemeClr val="tx2"/>
                </a:solidFill>
                <a:latin typeface="+mn-lt"/>
              </a:rPr>
              <a:t> u </a:t>
            </a:r>
            <a:r>
              <a:rPr lang="en-US" dirty="0" err="1">
                <a:solidFill>
                  <a:schemeClr val="tx2"/>
                </a:solidFill>
                <a:latin typeface="+mn-lt"/>
              </a:rPr>
              <a:t>dva</a:t>
            </a:r>
            <a:r>
              <a:rPr lang="en-US" dirty="0">
                <a:solidFill>
                  <a:schemeClr val="tx2"/>
                </a:solidFill>
                <a:latin typeface="+mn-lt"/>
              </a:rPr>
              <a:t> </a:t>
            </a:r>
            <a:r>
              <a:rPr lang="en-US" dirty="0" err="1">
                <a:solidFill>
                  <a:schemeClr val="tx2"/>
                </a:solidFill>
                <a:latin typeface="+mn-lt"/>
              </a:rPr>
              <a:t>aspekta</a:t>
            </a:r>
            <a:r>
              <a:rPr lang="en-US" dirty="0">
                <a:solidFill>
                  <a:schemeClr val="tx2"/>
                </a:solidFill>
                <a:latin typeface="+mn-lt"/>
              </a:rPr>
              <a:t>:</a:t>
            </a:r>
          </a:p>
          <a:p>
            <a:pPr marL="857250" lvl="1" indent="-457200">
              <a:buFont typeface="+mj-lt"/>
              <a:buAutoNum type="arabicPeriod"/>
            </a:pPr>
            <a:r>
              <a:rPr lang="en-US" sz="2400" dirty="0" err="1">
                <a:solidFill>
                  <a:schemeClr val="tx2"/>
                </a:solidFill>
                <a:latin typeface="+mn-lt"/>
              </a:rPr>
              <a:t>Merenja</a:t>
            </a:r>
            <a:r>
              <a:rPr lang="en-US" sz="2400" dirty="0">
                <a:solidFill>
                  <a:schemeClr val="tx2"/>
                </a:solidFill>
                <a:latin typeface="+mn-lt"/>
              </a:rPr>
              <a:t> </a:t>
            </a:r>
            <a:r>
              <a:rPr lang="en-US" sz="2400" dirty="0" err="1">
                <a:solidFill>
                  <a:schemeClr val="tx2"/>
                </a:solidFill>
                <a:latin typeface="+mn-lt"/>
              </a:rPr>
              <a:t>uvek</a:t>
            </a:r>
            <a:r>
              <a:rPr lang="en-US" sz="2400" dirty="0">
                <a:solidFill>
                  <a:schemeClr val="tx2"/>
                </a:solidFill>
                <a:latin typeface="+mn-lt"/>
              </a:rPr>
              <a:t> </a:t>
            </a:r>
            <a:r>
              <a:rPr lang="en-US" sz="2400" dirty="0" err="1">
                <a:solidFill>
                  <a:schemeClr val="tx2"/>
                </a:solidFill>
                <a:latin typeface="+mn-lt"/>
              </a:rPr>
              <a:t>podrazumevaju</a:t>
            </a:r>
            <a:r>
              <a:rPr lang="en-US" sz="2400" dirty="0">
                <a:solidFill>
                  <a:schemeClr val="tx2"/>
                </a:solidFill>
                <a:latin typeface="+mn-lt"/>
              </a:rPr>
              <a:t> </a:t>
            </a:r>
            <a:r>
              <a:rPr lang="en-US" sz="2400" dirty="0" err="1">
                <a:solidFill>
                  <a:schemeClr val="tx2"/>
                </a:solidFill>
                <a:latin typeface="+mn-lt"/>
              </a:rPr>
              <a:t>upore</a:t>
            </a:r>
            <a:r>
              <a:rPr lang="sr-Latn-CS" sz="2400" dirty="0">
                <a:solidFill>
                  <a:schemeClr val="tx2"/>
                </a:solidFill>
                <a:latin typeface="+mn-lt"/>
              </a:rPr>
              <a:t>đenje</a:t>
            </a:r>
          </a:p>
          <a:p>
            <a:pPr marL="857250" lvl="1" indent="-457200">
              <a:buFont typeface="+mj-lt"/>
              <a:buAutoNum type="arabicPeriod"/>
            </a:pPr>
            <a:r>
              <a:rPr lang="sr-Latn-CS" sz="2400" dirty="0">
                <a:solidFill>
                  <a:schemeClr val="tx2"/>
                </a:solidFill>
                <a:latin typeface="+mn-lt"/>
              </a:rPr>
              <a:t>Merenja uvek sadrže grešku (merna nesigurnost – eng. </a:t>
            </a:r>
            <a:r>
              <a:rPr lang="en-US" sz="2400" dirty="0">
                <a:solidFill>
                  <a:schemeClr val="tx2"/>
                </a:solidFill>
                <a:latin typeface="+mn-lt"/>
              </a:rPr>
              <a:t>u</a:t>
            </a:r>
            <a:r>
              <a:rPr lang="sr-Latn-CS" sz="2400" dirty="0">
                <a:solidFill>
                  <a:schemeClr val="tx2"/>
                </a:solidFill>
                <a:latin typeface="+mn-lt"/>
              </a:rPr>
              <a:t>ncertainty</a:t>
            </a:r>
            <a:r>
              <a:rPr lang="en-US" sz="2400" dirty="0">
                <a:solidFill>
                  <a:schemeClr val="tx2"/>
                </a:solidFill>
                <a:latin typeface="+mn-lt"/>
              </a:rPr>
              <a:t>)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685800"/>
          </a:xfrm>
        </p:spPr>
        <p:txBody>
          <a:bodyPr/>
          <a:lstStyle/>
          <a:p>
            <a:r>
              <a:rPr lang="en-US" sz="4000" dirty="0"/>
              <a:t>SI </a:t>
            </a:r>
            <a:r>
              <a:rPr lang="en-US" sz="4000" dirty="0" err="1"/>
              <a:t>sistem</a:t>
            </a:r>
            <a:r>
              <a:rPr lang="en-US" sz="4000" dirty="0"/>
              <a:t> </a:t>
            </a:r>
            <a:r>
              <a:rPr lang="en-US" sz="4000" dirty="0" err="1"/>
              <a:t>jedinica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715000"/>
          </a:xfrm>
        </p:spPr>
        <p:txBody>
          <a:bodyPr>
            <a:normAutofit/>
          </a:bodyPr>
          <a:lstStyle/>
          <a:p>
            <a:r>
              <a:rPr lang="en-US" dirty="0" err="1">
                <a:solidFill>
                  <a:schemeClr val="tx2"/>
                </a:solidFill>
                <a:latin typeface="+mn-lt"/>
              </a:rPr>
              <a:t>Za</a:t>
            </a:r>
            <a:r>
              <a:rPr lang="en-US" dirty="0">
                <a:solidFill>
                  <a:schemeClr val="tx2"/>
                </a:solidFill>
                <a:latin typeface="+mn-lt"/>
              </a:rPr>
              <a:t> </a:t>
            </a:r>
            <a:r>
              <a:rPr lang="en-US" dirty="0" err="1">
                <a:solidFill>
                  <a:schemeClr val="tx2"/>
                </a:solidFill>
                <a:latin typeface="+mn-lt"/>
              </a:rPr>
              <a:t>konzistentno</a:t>
            </a:r>
            <a:r>
              <a:rPr lang="en-US" dirty="0">
                <a:solidFill>
                  <a:schemeClr val="tx2"/>
                </a:solidFill>
                <a:latin typeface="+mn-lt"/>
              </a:rPr>
              <a:t> </a:t>
            </a:r>
            <a:r>
              <a:rPr lang="en-US" dirty="0" err="1">
                <a:solidFill>
                  <a:schemeClr val="tx2"/>
                </a:solidFill>
                <a:latin typeface="+mn-lt"/>
              </a:rPr>
              <a:t>prikazivanje</a:t>
            </a:r>
            <a:r>
              <a:rPr lang="en-US" dirty="0">
                <a:solidFill>
                  <a:schemeClr val="tx2"/>
                </a:solidFill>
                <a:latin typeface="+mn-lt"/>
              </a:rPr>
              <a:t> </a:t>
            </a:r>
            <a:r>
              <a:rPr lang="en-US" dirty="0" err="1">
                <a:solidFill>
                  <a:schemeClr val="tx2"/>
                </a:solidFill>
                <a:latin typeface="+mn-lt"/>
              </a:rPr>
              <a:t>merenja</a:t>
            </a:r>
            <a:r>
              <a:rPr lang="en-US" dirty="0">
                <a:solidFill>
                  <a:schemeClr val="tx2"/>
                </a:solidFill>
                <a:latin typeface="+mn-lt"/>
              </a:rPr>
              <a:t> </a:t>
            </a:r>
            <a:r>
              <a:rPr lang="en-US" dirty="0" err="1">
                <a:solidFill>
                  <a:schemeClr val="tx2"/>
                </a:solidFill>
                <a:latin typeface="+mn-lt"/>
              </a:rPr>
              <a:t>potreban</a:t>
            </a:r>
            <a:r>
              <a:rPr lang="en-US" dirty="0">
                <a:solidFill>
                  <a:schemeClr val="tx2"/>
                </a:solidFill>
                <a:latin typeface="+mn-lt"/>
              </a:rPr>
              <a:t> je </a:t>
            </a:r>
            <a:r>
              <a:rPr lang="en-US" dirty="0" err="1">
                <a:solidFill>
                  <a:schemeClr val="tx2"/>
                </a:solidFill>
                <a:latin typeface="+mn-lt"/>
              </a:rPr>
              <a:t>standardni</a:t>
            </a:r>
            <a:r>
              <a:rPr lang="en-US" dirty="0">
                <a:solidFill>
                  <a:schemeClr val="tx2"/>
                </a:solidFill>
                <a:latin typeface="+mn-lt"/>
              </a:rPr>
              <a:t> </a:t>
            </a:r>
            <a:r>
              <a:rPr lang="en-US" dirty="0" err="1">
                <a:solidFill>
                  <a:schemeClr val="tx2"/>
                </a:solidFill>
                <a:latin typeface="+mn-lt"/>
              </a:rPr>
              <a:t>sistem</a:t>
            </a:r>
            <a:r>
              <a:rPr lang="en-US" dirty="0">
                <a:solidFill>
                  <a:schemeClr val="tx2"/>
                </a:solidFill>
                <a:latin typeface="+mn-lt"/>
              </a:rPr>
              <a:t> </a:t>
            </a:r>
            <a:r>
              <a:rPr lang="en-US" dirty="0" err="1">
                <a:solidFill>
                  <a:schemeClr val="tx2"/>
                </a:solidFill>
                <a:latin typeface="+mn-lt"/>
              </a:rPr>
              <a:t>jedinica</a:t>
            </a:r>
            <a:endParaRPr lang="en-US" dirty="0">
              <a:solidFill>
                <a:schemeClr val="tx2"/>
              </a:solidFill>
              <a:latin typeface="+mn-lt"/>
            </a:endParaRPr>
          </a:p>
          <a:p>
            <a:r>
              <a:rPr lang="en-US" dirty="0">
                <a:solidFill>
                  <a:schemeClr val="tx2"/>
                </a:solidFill>
                <a:latin typeface="+mn-lt"/>
              </a:rPr>
              <a:t>Na me</a:t>
            </a:r>
            <a:r>
              <a:rPr lang="sr-Latn-CS" dirty="0">
                <a:solidFill>
                  <a:schemeClr val="tx2"/>
                </a:solidFill>
                <a:latin typeface="+mn-lt"/>
              </a:rPr>
              <a:t>đ</a:t>
            </a:r>
            <a:r>
              <a:rPr lang="en-US" dirty="0" err="1">
                <a:solidFill>
                  <a:schemeClr val="tx2"/>
                </a:solidFill>
                <a:latin typeface="+mn-lt"/>
              </a:rPr>
              <a:t>unarodnom</a:t>
            </a:r>
            <a:r>
              <a:rPr lang="en-US" dirty="0">
                <a:solidFill>
                  <a:schemeClr val="tx2"/>
                </a:solidFill>
                <a:latin typeface="+mn-lt"/>
              </a:rPr>
              <a:t> </a:t>
            </a:r>
            <a:r>
              <a:rPr lang="en-US" dirty="0" err="1">
                <a:solidFill>
                  <a:schemeClr val="tx2"/>
                </a:solidFill>
                <a:latin typeface="+mn-lt"/>
              </a:rPr>
              <a:t>nivou</a:t>
            </a:r>
            <a:r>
              <a:rPr lang="en-US" dirty="0">
                <a:solidFill>
                  <a:schemeClr val="tx2"/>
                </a:solidFill>
                <a:latin typeface="+mn-lt"/>
              </a:rPr>
              <a:t> </a:t>
            </a:r>
            <a:r>
              <a:rPr lang="en-US" dirty="0" err="1">
                <a:solidFill>
                  <a:schemeClr val="tx2"/>
                </a:solidFill>
                <a:latin typeface="+mn-lt"/>
              </a:rPr>
              <a:t>prihva</a:t>
            </a:r>
            <a:r>
              <a:rPr lang="sr-Latn-CS" dirty="0">
                <a:solidFill>
                  <a:schemeClr val="tx2"/>
                </a:solidFill>
                <a:latin typeface="+mn-lt"/>
              </a:rPr>
              <a:t>ćen je</a:t>
            </a:r>
            <a:r>
              <a:rPr lang="en-US" dirty="0">
                <a:solidFill>
                  <a:schemeClr val="tx2"/>
                </a:solidFill>
                <a:latin typeface="+mn-lt"/>
              </a:rPr>
              <a:t> </a:t>
            </a:r>
            <a:r>
              <a:rPr lang="en-US" dirty="0" err="1">
                <a:solidFill>
                  <a:schemeClr val="tx2"/>
                </a:solidFill>
                <a:latin typeface="+mn-lt"/>
              </a:rPr>
              <a:t>standardni</a:t>
            </a:r>
            <a:r>
              <a:rPr lang="en-US" dirty="0">
                <a:solidFill>
                  <a:schemeClr val="tx2"/>
                </a:solidFill>
                <a:latin typeface="+mn-lt"/>
              </a:rPr>
              <a:t> </a:t>
            </a:r>
            <a:r>
              <a:rPr lang="en-US" dirty="0" err="1">
                <a:solidFill>
                  <a:schemeClr val="tx2"/>
                </a:solidFill>
                <a:latin typeface="+mn-lt"/>
              </a:rPr>
              <a:t>sistem</a:t>
            </a:r>
            <a:r>
              <a:rPr lang="en-US" dirty="0">
                <a:solidFill>
                  <a:schemeClr val="tx2"/>
                </a:solidFill>
                <a:latin typeface="+mn-lt"/>
              </a:rPr>
              <a:t> </a:t>
            </a:r>
            <a:r>
              <a:rPr lang="en-US" dirty="0" err="1">
                <a:solidFill>
                  <a:schemeClr val="tx2"/>
                </a:solidFill>
                <a:latin typeface="+mn-lt"/>
              </a:rPr>
              <a:t>jedinica</a:t>
            </a:r>
            <a:r>
              <a:rPr lang="en-US" dirty="0">
                <a:solidFill>
                  <a:schemeClr val="tx2"/>
                </a:solidFill>
                <a:latin typeface="+mn-lt"/>
              </a:rPr>
              <a:t> </a:t>
            </a:r>
            <a:r>
              <a:rPr lang="en-US" dirty="0" err="1">
                <a:solidFill>
                  <a:schemeClr val="tx2"/>
                </a:solidFill>
                <a:latin typeface="+mn-lt"/>
              </a:rPr>
              <a:t>tzv</a:t>
            </a:r>
            <a:r>
              <a:rPr lang="en-US" dirty="0">
                <a:solidFill>
                  <a:schemeClr val="tx2"/>
                </a:solidFill>
                <a:latin typeface="+mn-lt"/>
              </a:rPr>
              <a:t>. </a:t>
            </a:r>
            <a:r>
              <a:rPr lang="en-US" b="1" dirty="0" err="1">
                <a:solidFill>
                  <a:schemeClr val="tx2"/>
                </a:solidFill>
                <a:latin typeface="+mn-lt"/>
              </a:rPr>
              <a:t>metri</a:t>
            </a:r>
            <a:r>
              <a:rPr lang="sr-Latn-CS" b="1" dirty="0">
                <a:solidFill>
                  <a:schemeClr val="tx2"/>
                </a:solidFill>
                <a:latin typeface="+mn-lt"/>
              </a:rPr>
              <a:t>č</a:t>
            </a:r>
            <a:r>
              <a:rPr lang="en-US" b="1" dirty="0" err="1">
                <a:solidFill>
                  <a:schemeClr val="tx2"/>
                </a:solidFill>
                <a:latin typeface="+mn-lt"/>
              </a:rPr>
              <a:t>ki</a:t>
            </a:r>
            <a:r>
              <a:rPr lang="en-US" b="1" dirty="0">
                <a:solidFill>
                  <a:schemeClr val="tx2"/>
                </a:solidFill>
                <a:latin typeface="+mn-lt"/>
              </a:rPr>
              <a:t> </a:t>
            </a:r>
            <a:r>
              <a:rPr lang="en-US" b="1" dirty="0" err="1">
                <a:solidFill>
                  <a:schemeClr val="tx2"/>
                </a:solidFill>
                <a:latin typeface="+mn-lt"/>
              </a:rPr>
              <a:t>sistem</a:t>
            </a:r>
            <a:r>
              <a:rPr lang="en-US" b="1" dirty="0">
                <a:solidFill>
                  <a:schemeClr val="tx2"/>
                </a:solidFill>
                <a:latin typeface="+mn-lt"/>
              </a:rPr>
              <a:t> </a:t>
            </a:r>
            <a:r>
              <a:rPr lang="en-US" b="1" dirty="0" err="1">
                <a:solidFill>
                  <a:schemeClr val="tx2"/>
                </a:solidFill>
                <a:latin typeface="+mn-lt"/>
              </a:rPr>
              <a:t>jedinica</a:t>
            </a:r>
            <a:endParaRPr lang="sr-Latn-CS" b="1" dirty="0">
              <a:solidFill>
                <a:schemeClr val="tx2"/>
              </a:solidFill>
              <a:latin typeface="+mn-lt"/>
            </a:endParaRPr>
          </a:p>
          <a:p>
            <a:r>
              <a:rPr lang="sr-Latn-CS" dirty="0">
                <a:solidFill>
                  <a:schemeClr val="tx2"/>
                </a:solidFill>
                <a:latin typeface="+mn-lt"/>
              </a:rPr>
              <a:t>Osnovna prednost je što se konverzija sa manjih na veće jedinice vrši pomeranjem decimalne tačke. Ovo je iz razloga što se metričke jedinice međusobno odnose kao umnošci desetica. </a:t>
            </a:r>
          </a:p>
          <a:p>
            <a:r>
              <a:rPr lang="sr-Latn-CS" dirty="0">
                <a:solidFill>
                  <a:schemeClr val="tx2"/>
                </a:solidFill>
                <a:latin typeface="+mn-lt"/>
              </a:rPr>
              <a:t>Mi koristimo standardni sistem jedinica  - SI sistem (Le Systeme International d</a:t>
            </a:r>
            <a:r>
              <a:rPr lang="en-US" dirty="0">
                <a:solidFill>
                  <a:schemeClr val="tx2"/>
                </a:solidFill>
                <a:latin typeface="+mn-lt"/>
              </a:rPr>
              <a:t>’Unites)</a:t>
            </a:r>
          </a:p>
          <a:p>
            <a:r>
              <a:rPr lang="en-US" dirty="0" err="1">
                <a:solidFill>
                  <a:schemeClr val="tx2"/>
                </a:solidFill>
                <a:latin typeface="+mn-lt"/>
              </a:rPr>
              <a:t>Osnovna</a:t>
            </a:r>
            <a:r>
              <a:rPr lang="en-US" dirty="0">
                <a:solidFill>
                  <a:schemeClr val="tx2"/>
                </a:solidFill>
                <a:latin typeface="+mn-lt"/>
              </a:rPr>
              <a:t> </a:t>
            </a:r>
            <a:r>
              <a:rPr lang="en-US" dirty="0" err="1">
                <a:solidFill>
                  <a:schemeClr val="tx2"/>
                </a:solidFill>
                <a:latin typeface="+mn-lt"/>
              </a:rPr>
              <a:t>prednost</a:t>
            </a:r>
            <a:r>
              <a:rPr lang="en-US" dirty="0">
                <a:solidFill>
                  <a:schemeClr val="tx2"/>
                </a:solidFill>
                <a:latin typeface="+mn-lt"/>
              </a:rPr>
              <a:t> </a:t>
            </a:r>
            <a:r>
              <a:rPr lang="en-US" dirty="0" err="1">
                <a:solidFill>
                  <a:schemeClr val="tx2"/>
                </a:solidFill>
                <a:latin typeface="+mn-lt"/>
              </a:rPr>
              <a:t>ovog</a:t>
            </a:r>
            <a:r>
              <a:rPr lang="en-US" dirty="0">
                <a:solidFill>
                  <a:schemeClr val="tx2"/>
                </a:solidFill>
                <a:latin typeface="+mn-lt"/>
              </a:rPr>
              <a:t> </a:t>
            </a:r>
            <a:r>
              <a:rPr lang="en-US" dirty="0" err="1">
                <a:solidFill>
                  <a:schemeClr val="tx2"/>
                </a:solidFill>
                <a:latin typeface="+mn-lt"/>
              </a:rPr>
              <a:t>sistema</a:t>
            </a:r>
            <a:r>
              <a:rPr lang="en-US" dirty="0">
                <a:solidFill>
                  <a:schemeClr val="tx2"/>
                </a:solidFill>
                <a:latin typeface="+mn-lt"/>
              </a:rPr>
              <a:t> je </a:t>
            </a:r>
            <a:r>
              <a:rPr lang="sr-Latn-CS" dirty="0">
                <a:solidFill>
                  <a:schemeClr val="tx2"/>
                </a:solidFill>
                <a:latin typeface="+mn-lt"/>
              </a:rPr>
              <a:t>što se zasniva na setu jedinica za </a:t>
            </a:r>
            <a:r>
              <a:rPr lang="sr-Latn-CS" b="1" dirty="0">
                <a:solidFill>
                  <a:schemeClr val="tx2"/>
                </a:solidFill>
                <a:latin typeface="+mn-lt"/>
              </a:rPr>
              <a:t>sedam merivih veličina</a:t>
            </a:r>
          </a:p>
          <a:p>
            <a:r>
              <a:rPr lang="sr-Latn-CS" dirty="0">
                <a:solidFill>
                  <a:schemeClr val="tx2"/>
                </a:solidFill>
                <a:latin typeface="+mn-lt"/>
              </a:rPr>
              <a:t>Sve ostale jedinice se izvode iz osnovnih</a:t>
            </a:r>
            <a:endParaRPr lang="en-US" dirty="0">
              <a:solidFill>
                <a:schemeClr val="tx2"/>
              </a:solidFill>
              <a:latin typeface="+mn-lt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762000"/>
          </a:xfrm>
        </p:spPr>
        <p:txBody>
          <a:bodyPr/>
          <a:lstStyle/>
          <a:p>
            <a:r>
              <a:rPr lang="sr-Latn-CS" sz="4000" dirty="0"/>
              <a:t>7 osnovnih jedinica</a:t>
            </a:r>
            <a:endParaRPr lang="en-US" sz="40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371600"/>
          <a:ext cx="8229600" cy="2966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sr-Latn-CS" dirty="0"/>
                        <a:t>Veličina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CS" dirty="0"/>
                        <a:t>Jedinica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CS" dirty="0"/>
                        <a:t>Simbol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r-Latn-CS" dirty="0"/>
                        <a:t>Dužina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CS" dirty="0"/>
                        <a:t>metar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CS" dirty="0"/>
                        <a:t>m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r-Latn-CS" dirty="0"/>
                        <a:t>Masa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CS" dirty="0"/>
                        <a:t>kilogram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CS" dirty="0"/>
                        <a:t>kg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r-Latn-CS" dirty="0"/>
                        <a:t>Električna</a:t>
                      </a:r>
                      <a:r>
                        <a:rPr lang="sr-Latn-CS" baseline="0" dirty="0"/>
                        <a:t> struja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CS" dirty="0"/>
                        <a:t>amper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CS" dirty="0"/>
                        <a:t>A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r-Latn-CS" dirty="0"/>
                        <a:t>Temperatura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CS" dirty="0"/>
                        <a:t>kelvin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CS" dirty="0"/>
                        <a:t>K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r-Latn-CS" dirty="0"/>
                        <a:t>Količina supstance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CS" dirty="0"/>
                        <a:t>mol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CS" dirty="0"/>
                        <a:t>mol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r-Latn-CS" dirty="0"/>
                        <a:t>Vreme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CS" dirty="0"/>
                        <a:t>sekunda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CS" dirty="0"/>
                        <a:t>s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r-Latn-CS" dirty="0"/>
                        <a:t>Intenzitet</a:t>
                      </a:r>
                      <a:r>
                        <a:rPr lang="sr-Latn-CS" baseline="0" dirty="0"/>
                        <a:t> svetla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CS" dirty="0"/>
                        <a:t>kandela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CS" dirty="0"/>
                        <a:t>cd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685800"/>
          </a:xfrm>
        </p:spPr>
        <p:txBody>
          <a:bodyPr/>
          <a:lstStyle/>
          <a:p>
            <a:r>
              <a:rPr lang="en-US" sz="4000" dirty="0"/>
              <a:t>SI </a:t>
            </a:r>
            <a:r>
              <a:rPr lang="en-US" sz="4000" dirty="0" err="1"/>
              <a:t>sistem</a:t>
            </a:r>
            <a:r>
              <a:rPr lang="en-US" sz="4000" dirty="0"/>
              <a:t> </a:t>
            </a:r>
            <a:r>
              <a:rPr lang="en-US" sz="4000" dirty="0" err="1"/>
              <a:t>jedinica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678363"/>
          </a:xfrm>
        </p:spPr>
        <p:txBody>
          <a:bodyPr>
            <a:normAutofit/>
          </a:bodyPr>
          <a:lstStyle/>
          <a:p>
            <a:pPr algn="just"/>
            <a:r>
              <a:rPr lang="sr-Latn-CS" dirty="0">
                <a:solidFill>
                  <a:schemeClr val="tx2"/>
                </a:solidFill>
                <a:latin typeface="+mn-lt"/>
              </a:rPr>
              <a:t>Osnovne veličine i jedinice u okviru SI sistema su izabrane tako da se iz njih mogu izvesti jedinice za bilo koju fizičku veličinu</a:t>
            </a:r>
          </a:p>
          <a:p>
            <a:pPr algn="just"/>
            <a:r>
              <a:rPr lang="sr-Latn-CS" dirty="0">
                <a:solidFill>
                  <a:schemeClr val="tx2"/>
                </a:solidFill>
                <a:latin typeface="+mn-lt"/>
              </a:rPr>
              <a:t>Primeri za izvedene jedinice </a:t>
            </a:r>
          </a:p>
          <a:p>
            <a:endParaRPr lang="en-US" sz="2000" dirty="0">
              <a:solidFill>
                <a:schemeClr val="tx2"/>
              </a:solidFill>
              <a:latin typeface="+mn-lt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609600"/>
          </a:xfrm>
        </p:spPr>
        <p:txBody>
          <a:bodyPr/>
          <a:lstStyle/>
          <a:p>
            <a:r>
              <a:rPr lang="sr-Latn-CS" sz="3600" dirty="0"/>
              <a:t>Neke izvedene jedinice SI sistema</a:t>
            </a:r>
            <a:endParaRPr lang="en-US" sz="3600" dirty="0"/>
          </a:p>
        </p:txBody>
      </p:sp>
      <p:graphicFrame>
        <p:nvGraphicFramePr>
          <p:cNvPr id="5" name="Content Placeholder 3"/>
          <p:cNvGraphicFramePr>
            <a:graphicFrameLocks noGrp="1"/>
          </p:cNvGraphicFramePr>
          <p:nvPr>
            <p:ph idx="1"/>
          </p:nvPr>
        </p:nvGraphicFramePr>
        <p:xfrm>
          <a:off x="381000" y="1524000"/>
          <a:ext cx="8229600" cy="2763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81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5908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57200">
                <a:tc>
                  <a:txBody>
                    <a:bodyPr/>
                    <a:lstStyle/>
                    <a:p>
                      <a:r>
                        <a:rPr lang="sr-Latn-CS" dirty="0"/>
                        <a:t>Veličina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CS" dirty="0"/>
                        <a:t>Jedinica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CS" dirty="0"/>
                        <a:t>Simbol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CS" dirty="0"/>
                        <a:t>Preračun na SI osnovne jedinice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r-Latn-CS" dirty="0"/>
                        <a:t>Dužina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CS" dirty="0"/>
                        <a:t>angstrem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Å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1Å = 0.1 nm = 10</a:t>
                      </a:r>
                      <a:r>
                        <a:rPr lang="en-US" baseline="30000" dirty="0"/>
                        <a:t>-10</a:t>
                      </a:r>
                      <a:r>
                        <a:rPr lang="en-US" sz="1800" kern="1200" baseline="300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r-Latn-CS" dirty="0"/>
                        <a:t>Masa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CS" dirty="0"/>
                        <a:t>tona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CS" dirty="0"/>
                        <a:t>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CS" dirty="0"/>
                        <a:t> 1t </a:t>
                      </a:r>
                      <a:r>
                        <a:rPr lang="en-US" dirty="0"/>
                        <a:t>=</a:t>
                      </a:r>
                      <a:r>
                        <a:rPr lang="en-US" baseline="0" dirty="0"/>
                        <a:t> 10</a:t>
                      </a:r>
                      <a:r>
                        <a:rPr lang="en-US" baseline="30000" dirty="0"/>
                        <a:t>3 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kg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/>
                        <a:t>Vreme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CS" dirty="0"/>
                        <a:t>m</a:t>
                      </a:r>
                      <a:r>
                        <a:rPr lang="en-US" dirty="0" err="1"/>
                        <a:t>inut</a:t>
                      </a:r>
                      <a:endParaRPr lang="en-US" dirty="0"/>
                    </a:p>
                    <a:p>
                      <a:pPr algn="ctr"/>
                      <a:r>
                        <a:rPr lang="sr-Latn-CS" dirty="0"/>
                        <a:t>čas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CS" dirty="0"/>
                        <a:t>min</a:t>
                      </a:r>
                    </a:p>
                    <a:p>
                      <a:pPr algn="ctr"/>
                      <a:r>
                        <a:rPr lang="sr-Latn-CS" dirty="0"/>
                        <a:t>h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 min = 60 s</a:t>
                      </a:r>
                      <a:endParaRPr lang="sr-Latn-CS" dirty="0"/>
                    </a:p>
                    <a:p>
                      <a:pPr algn="ctr"/>
                      <a:r>
                        <a:rPr lang="en-US" dirty="0"/>
                        <a:t>1 </a:t>
                      </a:r>
                      <a:r>
                        <a:rPr lang="sr-Latn-CS" dirty="0"/>
                        <a:t>h</a:t>
                      </a:r>
                      <a:r>
                        <a:rPr lang="sr-Latn-CS" baseline="0" dirty="0"/>
                        <a:t> </a:t>
                      </a:r>
                      <a:r>
                        <a:rPr lang="en-US" baseline="0" dirty="0"/>
                        <a:t>= 3600 s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r-Latn-CS" dirty="0"/>
                        <a:t>Temperatura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/>
                        <a:t>stepen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celzijus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aseline="30000" dirty="0"/>
                        <a:t>0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T</a:t>
                      </a:r>
                      <a:r>
                        <a:rPr lang="en-US" baseline="-25000" dirty="0"/>
                        <a:t>K </a:t>
                      </a:r>
                      <a:r>
                        <a:rPr lang="en-US" baseline="0" dirty="0"/>
                        <a:t>= 273.16 + T</a:t>
                      </a:r>
                      <a:r>
                        <a:rPr lang="en-US" baseline="-25000" dirty="0"/>
                        <a:t>0</a:t>
                      </a:r>
                      <a:r>
                        <a:rPr lang="en-US" sz="1800" kern="1200" baseline="-250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/>
                        <a:t>Zapremina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/>
                        <a:t>litar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 l</a:t>
                      </a:r>
                      <a:r>
                        <a:rPr lang="en-US" baseline="0" dirty="0"/>
                        <a:t> = 1 dm</a:t>
                      </a:r>
                      <a:r>
                        <a:rPr lang="en-US" baseline="30000" dirty="0"/>
                        <a:t>3</a:t>
                      </a:r>
                      <a:r>
                        <a:rPr lang="en-US" baseline="0" dirty="0"/>
                        <a:t> = 10</a:t>
                      </a:r>
                      <a:r>
                        <a:rPr lang="en-US" baseline="30000" dirty="0"/>
                        <a:t>-3</a:t>
                      </a:r>
                      <a:r>
                        <a:rPr lang="en-US" baseline="0" dirty="0"/>
                        <a:t>m</a:t>
                      </a:r>
                      <a:r>
                        <a:rPr lang="en-US" baseline="30000" dirty="0"/>
                        <a:t>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x-none" sz="3600" dirty="0"/>
              <a:t>Jedinice van SI sistema koje se koriste u Americi</a:t>
            </a:r>
            <a:endParaRPr lang="en-GB" sz="3600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94349004"/>
              </p:ext>
            </p:extLst>
          </p:nvPr>
        </p:nvGraphicFramePr>
        <p:xfrm>
          <a:off x="1219200" y="1905000"/>
          <a:ext cx="6858000" cy="3108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01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124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x-none" dirty="0"/>
                        <a:t>Veličina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x-none" dirty="0"/>
                        <a:t>IP (in pound) sistem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x-none" dirty="0"/>
                        <a:t>Preračunavanje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x-none" dirty="0"/>
                        <a:t>Dužina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x-none" dirty="0"/>
                        <a:t>inča</a:t>
                      </a:r>
                    </a:p>
                    <a:p>
                      <a:r>
                        <a:rPr lang="x-none" dirty="0"/>
                        <a:t>jard</a:t>
                      </a:r>
                    </a:p>
                    <a:p>
                      <a:r>
                        <a:rPr lang="x-none" dirty="0"/>
                        <a:t>milja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x-none" dirty="0"/>
                        <a:t>1 in = 1“ = 2.54 cm</a:t>
                      </a:r>
                    </a:p>
                    <a:p>
                      <a:r>
                        <a:rPr lang="x-none" dirty="0"/>
                        <a:t>1 yd = 0.9144 m</a:t>
                      </a:r>
                    </a:p>
                    <a:p>
                      <a:r>
                        <a:rPr lang="x-none" dirty="0"/>
                        <a:t>1 mil = 1.609 km = 1609 m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x-none" dirty="0"/>
                        <a:t>Masa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x-none" dirty="0"/>
                        <a:t>funta (pound)</a:t>
                      </a:r>
                    </a:p>
                    <a:p>
                      <a:r>
                        <a:rPr lang="x-none" dirty="0"/>
                        <a:t>unca (masena)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x-none" dirty="0"/>
                        <a:t>1 lb = 453.6 g</a:t>
                      </a:r>
                    </a:p>
                    <a:p>
                      <a:r>
                        <a:rPr lang="x-none" dirty="0"/>
                        <a:t>1 oz = 28.35 g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x-none" dirty="0"/>
                        <a:t>Zapremina 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G</a:t>
                      </a:r>
                      <a:r>
                        <a:rPr lang="x-none" dirty="0"/>
                        <a:t>alon</a:t>
                      </a:r>
                      <a:endParaRPr lang="sr-Latn-RS" dirty="0"/>
                    </a:p>
                    <a:p>
                      <a:r>
                        <a:rPr lang="sr-Latn-RS" dirty="0"/>
                        <a:t>Kvart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x-none" dirty="0"/>
                        <a:t>unca (</a:t>
                      </a:r>
                      <a:r>
                        <a:rPr lang="sr-Latn-RS" dirty="0"/>
                        <a:t>fluidna</a:t>
                      </a:r>
                      <a:r>
                        <a:rPr lang="x-none" dirty="0"/>
                        <a:t>)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x-none" dirty="0"/>
                        <a:t>1 gal = 3.785 L</a:t>
                      </a:r>
                      <a:endParaRPr lang="sr-Latn-RS" dirty="0"/>
                    </a:p>
                    <a:p>
                      <a:r>
                        <a:rPr lang="sr-Latn-RS" dirty="0"/>
                        <a:t>1qt=946,4 ml</a:t>
                      </a:r>
                    </a:p>
                    <a:p>
                      <a:r>
                        <a:rPr lang="sr-Latn-RS" dirty="0"/>
                        <a:t>1 oz=29,6 ml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1371600" y="5334000"/>
            <a:ext cx="6781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RS" dirty="0"/>
              <a:t>Nekonzistentnost, isto obeležavanje a različite jedinice.</a:t>
            </a:r>
            <a:endParaRPr lang="en-US" dirty="0"/>
          </a:p>
        </p:txBody>
      </p:sp>
      <p:sp>
        <p:nvSpPr>
          <p:cNvPr id="5" name="Oval 4"/>
          <p:cNvSpPr/>
          <p:nvPr/>
        </p:nvSpPr>
        <p:spPr>
          <a:xfrm>
            <a:off x="3276600" y="3733800"/>
            <a:ext cx="2286000" cy="3810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3256722" y="4648200"/>
            <a:ext cx="2286000" cy="3810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728686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28600"/>
            <a:ext cx="8229600" cy="762000"/>
          </a:xfrm>
        </p:spPr>
        <p:txBody>
          <a:bodyPr/>
          <a:lstStyle/>
          <a:p>
            <a:r>
              <a:rPr lang="x-none" sz="4000" dirty="0"/>
              <a:t>Decimalni množioci</a:t>
            </a:r>
            <a:endParaRPr lang="en-GB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830763"/>
          </a:xfrm>
        </p:spPr>
        <p:txBody>
          <a:bodyPr>
            <a:normAutofit lnSpcReduction="10000"/>
          </a:bodyPr>
          <a:lstStyle/>
          <a:p>
            <a:pPr algn="just"/>
            <a:r>
              <a:rPr lang="x-none" dirty="0">
                <a:solidFill>
                  <a:schemeClr val="tx2"/>
                </a:solidFill>
                <a:latin typeface="+mn-lt"/>
              </a:rPr>
              <a:t>Vrlo često su osnovne jedinice ili premale ili prevelike za korišćenje</a:t>
            </a:r>
          </a:p>
          <a:p>
            <a:pPr algn="just"/>
            <a:r>
              <a:rPr lang="x-none" dirty="0">
                <a:solidFill>
                  <a:schemeClr val="tx2"/>
                </a:solidFill>
                <a:latin typeface="+mn-lt"/>
              </a:rPr>
              <a:t>Npr. (m) može da se koristi za merenje/upoređenje stvari koje nas okružuju ali je nepodoban za merenje npr. </a:t>
            </a:r>
            <a:r>
              <a:rPr lang="sr-Latn-RS" dirty="0">
                <a:solidFill>
                  <a:schemeClr val="tx2"/>
                </a:solidFill>
                <a:latin typeface="+mn-lt"/>
              </a:rPr>
              <a:t>Veličinu </a:t>
            </a:r>
            <a:r>
              <a:rPr lang="x-none" dirty="0">
                <a:solidFill>
                  <a:schemeClr val="tx2"/>
                </a:solidFill>
                <a:latin typeface="+mn-lt"/>
              </a:rPr>
              <a:t>bakterija</a:t>
            </a:r>
          </a:p>
          <a:p>
            <a:pPr algn="just"/>
            <a:r>
              <a:rPr lang="x-none" dirty="0">
                <a:solidFill>
                  <a:schemeClr val="tx2"/>
                </a:solidFill>
                <a:latin typeface="+mn-lt"/>
              </a:rPr>
              <a:t>Ovaj potencijalni problem </a:t>
            </a:r>
            <a:r>
              <a:rPr lang="sr-Latn-RS" dirty="0">
                <a:solidFill>
                  <a:schemeClr val="tx2"/>
                </a:solidFill>
                <a:latin typeface="+mn-lt"/>
              </a:rPr>
              <a:t>u SI sistemu </a:t>
            </a:r>
            <a:r>
              <a:rPr lang="x-none" dirty="0">
                <a:solidFill>
                  <a:schemeClr val="tx2"/>
                </a:solidFill>
                <a:latin typeface="+mn-lt"/>
              </a:rPr>
              <a:t>prevaziđen je uvođenjem tzv. decimalnih množilaca</a:t>
            </a:r>
          </a:p>
          <a:p>
            <a:pPr algn="just"/>
            <a:r>
              <a:rPr lang="x-none" dirty="0">
                <a:solidFill>
                  <a:schemeClr val="tx2"/>
                </a:solidFill>
                <a:latin typeface="+mn-lt"/>
              </a:rPr>
              <a:t>Najčešće korišćeni množioci dati su tabeli na narednom slajdu</a:t>
            </a:r>
          </a:p>
          <a:p>
            <a:pPr lvl="0" algn="just"/>
            <a:r>
              <a:rPr lang="x-none" b="1" dirty="0">
                <a:solidFill>
                  <a:schemeClr val="tx2"/>
                </a:solidFill>
                <a:latin typeface="+mn-lt"/>
              </a:rPr>
              <a:t>Pravilo: </a:t>
            </a:r>
            <a:r>
              <a:rPr lang="x-none" dirty="0">
                <a:solidFill>
                  <a:schemeClr val="tx2"/>
                </a:solidFill>
                <a:latin typeface="+mn-lt"/>
              </a:rPr>
              <a:t>Kada ispred jedinice stoji prefiks iznos </a:t>
            </a:r>
            <a:r>
              <a:rPr lang="x-none" dirty="0">
                <a:solidFill>
                  <a:srgbClr val="2F5897"/>
                </a:solidFill>
                <a:latin typeface="Palatino Linotype"/>
              </a:rPr>
              <a:t>(veličina)</a:t>
            </a:r>
          </a:p>
          <a:p>
            <a:pPr marL="0" indent="0" algn="just">
              <a:buNone/>
            </a:pPr>
            <a:r>
              <a:rPr lang="x-none" dirty="0">
                <a:solidFill>
                  <a:schemeClr val="tx2"/>
                </a:solidFill>
                <a:latin typeface="+mn-lt"/>
              </a:rPr>
              <a:t>jedinice se modifikuje u skladu sa odgovarajućim decimalnim množiteljem</a:t>
            </a:r>
          </a:p>
        </p:txBody>
      </p:sp>
    </p:spTree>
    <p:extLst>
      <p:ext uri="{BB962C8B-B14F-4D97-AF65-F5344CB8AC3E}">
        <p14:creationId xmlns:p14="http://schemas.microsoft.com/office/powerpoint/2010/main" val="269479429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xecutive">
  <a:themeElements>
    <a:clrScheme name="Executive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Executive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xecutiv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7836</TotalTime>
  <Words>783</Words>
  <Application>Microsoft Office PowerPoint</Application>
  <PresentationFormat>On-screen Show (4:3)</PresentationFormat>
  <Paragraphs>187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Arial</vt:lpstr>
      <vt:lpstr>Century Gothic</vt:lpstr>
      <vt:lpstr>Courier New</vt:lpstr>
      <vt:lpstr>Palatino Linotype</vt:lpstr>
      <vt:lpstr>Wingdings</vt:lpstr>
      <vt:lpstr>Executive</vt:lpstr>
      <vt:lpstr>Predmet: Tehnički materijali Vezbe 1: Dimenziona analiza   Profesor:  Milan Protić Asistent:  Milena Mančić                   Miljan Cvetković</vt:lpstr>
      <vt:lpstr>Opservacije</vt:lpstr>
      <vt:lpstr>Kvantitativne opservacije</vt:lpstr>
      <vt:lpstr>SI sistem jedinica</vt:lpstr>
      <vt:lpstr>7 osnovnih jedinica</vt:lpstr>
      <vt:lpstr>SI sistem jedinica</vt:lpstr>
      <vt:lpstr>Neke izvedene jedinice SI sistema</vt:lpstr>
      <vt:lpstr>Jedinice van SI sistema koje se koriste u Americi</vt:lpstr>
      <vt:lpstr>Decimalni množioci</vt:lpstr>
      <vt:lpstr>PowerPoint Presentation</vt:lpstr>
      <vt:lpstr>PowerPoint Presentation</vt:lpstr>
      <vt:lpstr>Dimenziona analiza</vt:lpstr>
      <vt:lpstr>Ekvivalencije ili jednakosti</vt:lpstr>
    </vt:vector>
  </TitlesOfParts>
  <Company>Prive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Milan Protic</dc:creator>
  <cp:lastModifiedBy>Milena</cp:lastModifiedBy>
  <cp:revision>493</cp:revision>
  <dcterms:created xsi:type="dcterms:W3CDTF">2016-09-05T08:55:55Z</dcterms:created>
  <dcterms:modified xsi:type="dcterms:W3CDTF">2023-03-01T08:50:15Z</dcterms:modified>
</cp:coreProperties>
</file>